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3" r:id="rId4"/>
    <p:sldId id="262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56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3702" userDrawn="1">
          <p15:clr>
            <a:srgbClr val="A4A3A4"/>
          </p15:clr>
        </p15:guide>
        <p15:guide id="4" orient="horz" pos="172" userDrawn="1">
          <p15:clr>
            <a:srgbClr val="A4A3A4"/>
          </p15:clr>
        </p15:guide>
        <p15:guide id="5" pos="346" userDrawn="1">
          <p15:clr>
            <a:srgbClr val="A4A3A4"/>
          </p15:clr>
        </p15:guide>
        <p15:guide id="6" orient="horz" pos="1102" userDrawn="1">
          <p15:clr>
            <a:srgbClr val="A4A3A4"/>
          </p15:clr>
        </p15:guide>
        <p15:guide id="8" orient="horz" pos="33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0" d="100"/>
          <a:sy n="70" d="100"/>
        </p:scale>
        <p:origin x="3288" y="240"/>
      </p:cViewPr>
      <p:guideLst>
        <p:guide orient="horz" pos="3256"/>
        <p:guide pos="2160"/>
        <p:guide pos="3702"/>
        <p:guide orient="horz" pos="172"/>
        <p:guide pos="346"/>
        <p:guide orient="horz" pos="1102"/>
        <p:guide orient="horz" pos="33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1E331-C75F-48FC-B515-23AAEF778554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11954-D8B0-48C2-B8B9-25899E938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88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737954-8F79-46B9-855C-EED99F6B8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1BC18A-8088-4FD6-A1A5-CC4603600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230DC8-8BDE-433F-9606-D6517B73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C07EC0-27FE-4918-B7CA-58482E10D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4EBEEE-4476-4768-801A-2AF477E6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23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B099E-6824-4283-A476-55DA6B1E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C304D5-2198-4CC5-940E-B8CDBC832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EB0C7-0053-4525-92CF-9342B8E69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3BB3A7-2893-4A71-A55E-86AC0B568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70EEE9-55AB-4EAF-87D3-811AF018D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083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563D6C6-A910-49EC-BC72-CA8FB8467E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F82222-D85B-4D4C-B929-D337C3A6BE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2AB759-A364-40BB-9382-8052EAE40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5C6B09-AB94-4E55-9110-925D15121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D211F0-4D6A-4407-96A3-B82400D39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268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EF068-E3D7-4460-AA4D-9467DEEE2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63DE80-4461-4B7B-A1B3-CB32C89D3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F3437A-3C14-4576-BCDA-DF0EEA627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69AD06-14BC-4617-A7A3-5D79831F8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B3E49B-C725-4EA6-9645-359A894D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27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FFB7E-0360-4B68-BF0B-F6AC27B94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990A19-265D-4358-8FD2-8ABE904A1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70481A-13FA-442E-957A-ECBB7879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98D0C-40BC-4E43-A7B2-7F71DFFA0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F41AC9-4F53-49F9-993C-E8609B5F0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66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EE203-10C6-4971-BD18-4409736A1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3E4B32-9E24-493C-9E82-B8BF275F0A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CFF41C-F431-4192-A839-F862C352F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1CA5F6-5D32-4CE6-9A8C-116AF59CA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2C0885-8A22-40FB-A4A0-3F448CF63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DFF2A7-E3B8-4689-A7BD-DFB7D25AF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B64EC-638E-45D7-AD6E-3374056A9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84485E-DEE0-44CB-A5CB-BD41EF18B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4ABA67-521F-4874-9E66-EF7EDE8095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DCAE435-76F7-414E-9BE9-2F3B6CE8B9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24C1850-E79D-4E57-B92B-F1CBE1A4D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83AD48D-711B-418E-889E-0B2F2015A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5E03D0C-E336-4FC0-84CF-41990D5EE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0B586D-58DC-495B-A965-ED6EFB122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3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3EA71-CDE3-45F6-804F-928B0869D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93CDE3-4545-482F-AE00-EE46EB41B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70EF0A9-F2F3-4A95-8BCE-116FC54BC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D8284EE-CC3F-411D-B3E0-63B489E09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9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39B9BFB-6CC6-40A7-85D8-F3A84AC55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89916E1-E02D-4BD6-82F8-E9F9C5228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30372E-D8F0-4D9C-B988-6EF0B12BD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201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B258AA-1552-420A-8116-F4085E75E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3CA657-0BCD-462A-A044-B3297EFCE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BAED66-F04A-411C-960F-58DAE6A03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9B1C43-6CFD-415A-8461-36E06E9BC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1180A7-DAD3-46A9-A8FA-69AD5E9E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578AE9-87F8-4656-A834-7A98646C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20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EF9442-E2B2-4AEF-B5CB-F4FDAD6BC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440B07-BBB9-4A65-BC00-97A137BBD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C3016B-B6E2-4FD0-A4DC-E72ADFF67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A91A98-151D-4735-8AAD-E9FDD853A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C556D0-5880-4B06-8E69-45153B77A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7A988-D544-4280-BFCF-BCCDE45F6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504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4A2DE-342E-450C-90DB-1C8C4C093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DF77C1-97CE-4265-AFFE-033A9942D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CB4CCF-C846-42CA-B35C-9EA2A9DED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AB960-9CD9-4EF9-A9E9-E44DC43651DA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5FFB92-EA6F-4B16-9DDF-1392FDA50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CA1A7A-AB43-480B-9290-ADD7D3FC97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C340F-695E-4B5C-868E-3D653856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951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F203E-4E13-4AAD-8BC7-9F6815B8DD15}"/>
              </a:ext>
            </a:extLst>
          </p:cNvPr>
          <p:cNvSpPr/>
          <p:nvPr/>
        </p:nvSpPr>
        <p:spPr>
          <a:xfrm>
            <a:off x="-1" y="1285105"/>
            <a:ext cx="6858001" cy="5322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0B3056-EB00-472D-98EE-6A714890F5E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4020" y="378295"/>
            <a:ext cx="720000" cy="720000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45F791-CA10-432A-B105-65BFB3642A74}"/>
              </a:ext>
            </a:extLst>
          </p:cNvPr>
          <p:cNvSpPr txBox="1"/>
          <p:nvPr/>
        </p:nvSpPr>
        <p:spPr>
          <a:xfrm>
            <a:off x="3429000" y="273050"/>
            <a:ext cx="20233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T Norms Light" panose="02000503020000020003" pitchFamily="2" charset="-52"/>
              </a:rPr>
              <a:t>Владимир Чаплыгин </a:t>
            </a:r>
            <a:endParaRPr lang="en-US" sz="1600" dirty="0">
              <a:solidFill>
                <a:schemeClr val="accent5">
                  <a:lumMod val="75000"/>
                </a:schemeClr>
              </a:solidFill>
              <a:latin typeface="TT Norms Light" panose="02000503020000020003" pitchFamily="2" charset="-52"/>
            </a:endParaRPr>
          </a:p>
          <a:p>
            <a:endParaRPr lang="ru-RU" sz="1400" dirty="0">
              <a:solidFill>
                <a:schemeClr val="accent5">
                  <a:lumMod val="75000"/>
                </a:schemeClr>
              </a:solidFill>
              <a:latin typeface="TT Norms Light" panose="02000503020000020003" pitchFamily="2" charset="-52"/>
            </a:endParaRPr>
          </a:p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TT Norms Light" panose="02000503020000020003" pitchFamily="2" charset="-52"/>
              </a:rPr>
              <a:t>+7 914-704-11-58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2741158</a:t>
            </a:r>
            <a:r>
              <a:rPr lang="en-US" sz="1200" dirty="0">
                <a:latin typeface="TT Norms Light" panose="02000503020000020003" pitchFamily="2" charset="-52"/>
              </a:rPr>
              <a:t>@gmail.com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2C9FB8-03FB-40E8-B0C4-E4F668C0D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7" y="273050"/>
            <a:ext cx="758070" cy="6936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FAFBBC-0F02-493C-BAC8-9EF2119CD712}"/>
              </a:ext>
            </a:extLst>
          </p:cNvPr>
          <p:cNvSpPr txBox="1"/>
          <p:nvPr/>
        </p:nvSpPr>
        <p:spPr>
          <a:xfrm>
            <a:off x="518226" y="1852337"/>
            <a:ext cx="615552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T Norms Light" panose="02000503020000020003" pitchFamily="2" charset="-52"/>
              </a:rPr>
              <a:t>     </a:t>
            </a:r>
            <a:r>
              <a:rPr lang="ru-RU" sz="1200" b="1" dirty="0">
                <a:latin typeface="TT Norms Light" panose="02000503020000020003" pitchFamily="2" charset="-52"/>
              </a:rPr>
              <a:t>г. Владивосток, ул. </a:t>
            </a:r>
            <a:r>
              <a:rPr lang="ru-RU" sz="1200" b="1" dirty="0" err="1">
                <a:latin typeface="TT Norms Light" panose="02000503020000020003" pitchFamily="2" charset="-52"/>
              </a:rPr>
              <a:t>Авроровская</a:t>
            </a:r>
            <a:r>
              <a:rPr lang="ru-RU" sz="1200" b="1" dirty="0">
                <a:latin typeface="TT Norms Light" panose="02000503020000020003" pitchFamily="2" charset="-52"/>
              </a:rPr>
              <a:t>, 17.</a:t>
            </a:r>
          </a:p>
          <a:p>
            <a:endParaRPr lang="ru-RU" sz="1200" dirty="0">
              <a:latin typeface="TT Norms Light" panose="02000503020000020003" pitchFamily="2" charset="-52"/>
            </a:endParaRPr>
          </a:p>
          <a:p>
            <a:r>
              <a:rPr lang="ru-RU" sz="1200" b="1" dirty="0">
                <a:latin typeface="TT Norms Light" panose="02000503020000020003"/>
              </a:rPr>
              <a:t>Площадь: </a:t>
            </a:r>
            <a:r>
              <a:rPr lang="en-US" sz="1200" b="1" dirty="0">
                <a:latin typeface="TT Norms Light" panose="02000503020000020003" pitchFamily="2" charset="-52"/>
              </a:rPr>
              <a:t> </a:t>
            </a:r>
            <a:r>
              <a:rPr lang="ru-RU" sz="1200" b="1" dirty="0">
                <a:effectLst/>
                <a:latin typeface="TT Norms Light" panose="02000503020000020003"/>
                <a:ea typeface="Calibri" panose="020F0502020204030204" pitchFamily="34" charset="0"/>
                <a:cs typeface="Times New Roman" panose="02020603050405020304" pitchFamily="18" charset="0"/>
              </a:rPr>
              <a:t>319,5</a:t>
            </a:r>
            <a:r>
              <a:rPr lang="ru-RU" sz="1200" b="1" dirty="0">
                <a:latin typeface="TT Norms Light" panose="02000503020000020003"/>
              </a:rPr>
              <a:t> м</a:t>
            </a:r>
            <a:r>
              <a:rPr lang="ru-RU" sz="1200" b="1" baseline="30000" dirty="0">
                <a:latin typeface="TT Norms Light" panose="02000503020000020003"/>
              </a:rPr>
              <a:t>2</a:t>
            </a:r>
            <a:endParaRPr lang="en-US" sz="1200" b="1" baseline="30000" dirty="0">
              <a:latin typeface="TT Norms Light" panose="02000503020000020003" pitchFamily="2" charset="-52"/>
            </a:endParaRPr>
          </a:p>
          <a:p>
            <a:endParaRPr lang="en-US" sz="1200" b="1" baseline="30000" dirty="0">
              <a:latin typeface="TT Norms Light" panose="02000503020000020003" pitchFamily="2" charset="-52"/>
            </a:endParaRPr>
          </a:p>
          <a:p>
            <a:r>
              <a:rPr lang="ru-RU" sz="1200" dirty="0">
                <a:effectLst/>
                <a:latin typeface="TT Norms Light" panose="02000503020000020003"/>
                <a:ea typeface="Calibri" panose="020F0502020204030204" pitchFamily="34" charset="0"/>
                <a:cs typeface="Times New Roman" panose="02020603050405020304" pitchFamily="18" charset="0"/>
              </a:rPr>
              <a:t>Предлагаем купить многофункциональное помещение в районе Центра.</a:t>
            </a:r>
          </a:p>
          <a:p>
            <a:endParaRPr lang="ru-RU" sz="1200" dirty="0">
              <a:effectLst/>
              <a:latin typeface="TT Norms Light" panose="020005030200000200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T Norms Light" panose="02000503020000020003" pitchFamily="2" charset="-52"/>
              </a:rPr>
              <a:t>5 минут до Центра, пляжа Спортивной гавани или пляжа </a:t>
            </a:r>
            <a:r>
              <a:rPr lang="ru-RU" sz="1200" dirty="0" err="1">
                <a:latin typeface="TT Norms Light" panose="02000503020000020003" pitchFamily="2" charset="-52"/>
              </a:rPr>
              <a:t>Кунгасный</a:t>
            </a:r>
            <a:r>
              <a:rPr lang="ru-RU" sz="1200" dirty="0">
                <a:latin typeface="TT Norms Light" panose="02000503020000020003" pitchFamily="2" charset="-52"/>
              </a:rPr>
              <a:t> парк - на машине или самокате.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5-7 минут пешком до остановок </a:t>
            </a:r>
            <a:r>
              <a:rPr lang="ru-RU" sz="1200" dirty="0" err="1">
                <a:latin typeface="TT Norms Light" panose="02000503020000020003" pitchFamily="2" charset="-52"/>
              </a:rPr>
              <a:t>Дальпресс</a:t>
            </a:r>
            <a:r>
              <a:rPr lang="ru-RU" sz="1200" dirty="0">
                <a:latin typeface="TT Norms Light" panose="02000503020000020003" pitchFamily="2" charset="-52"/>
              </a:rPr>
              <a:t> и Покровский парк.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Первая линия от </a:t>
            </a:r>
            <a:r>
              <a:rPr lang="ru-RU" sz="1200" dirty="0" err="1">
                <a:latin typeface="TT Norms Light" panose="02000503020000020003" pitchFamily="2" charset="-52"/>
              </a:rPr>
              <a:t>ул.Авроровская</a:t>
            </a:r>
            <a:r>
              <a:rPr lang="ru-RU" sz="1200" dirty="0">
                <a:latin typeface="TT Norms Light" panose="02000503020000020003" pitchFamily="2" charset="-52"/>
              </a:rPr>
              <a:t> - хорошая видимость наружной рекламы.</a:t>
            </a:r>
          </a:p>
          <a:p>
            <a:endParaRPr lang="ru-RU" sz="1200" dirty="0">
              <a:latin typeface="TT Norms Light" panose="02000503020000020003" pitchFamily="2" charset="-52"/>
            </a:endParaRPr>
          </a:p>
          <a:p>
            <a:r>
              <a:rPr lang="ru-RU" sz="1200" dirty="0">
                <a:latin typeface="TT Norms Light" panose="02000503020000020003" pitchFamily="2" charset="-52"/>
              </a:rPr>
              <a:t>1 этаж - 127,6 м2, / 2 этаж – 191,9 м2. 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Планировка — кабинетная.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Доступ — круглосуточный.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DB9D9A-DCBD-4108-8546-0B8E7BD057B6}"/>
              </a:ext>
            </a:extLst>
          </p:cNvPr>
          <p:cNvSpPr txBox="1"/>
          <p:nvPr/>
        </p:nvSpPr>
        <p:spPr>
          <a:xfrm>
            <a:off x="549275" y="1285105"/>
            <a:ext cx="5327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T Norms Light" panose="02000503020000020003" pitchFamily="2" charset="-52"/>
              </a:rPr>
              <a:t>Продажа помещения в центре Владивостока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1-2-ой этаж, 3 отдельных входа</a:t>
            </a:r>
            <a:r>
              <a:rPr lang="en-US" sz="1200" dirty="0">
                <a:latin typeface="TT Norms Light" panose="02000503020000020003" pitchFamily="2" charset="-52"/>
              </a:rPr>
              <a:t>.</a:t>
            </a:r>
            <a:endParaRPr lang="ru-RU" sz="1200" dirty="0">
              <a:latin typeface="TT Norms Light" panose="02000503020000020003" pitchFamily="2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AAC5F1-5B82-46A4-A3F9-5CE751E75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4" y="1892906"/>
            <a:ext cx="180971" cy="1809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8E055A-ACAF-4FDB-A6B4-321786165F32}"/>
              </a:ext>
            </a:extLst>
          </p:cNvPr>
          <p:cNvSpPr txBox="1"/>
          <p:nvPr/>
        </p:nvSpPr>
        <p:spPr>
          <a:xfrm>
            <a:off x="547234" y="9345613"/>
            <a:ext cx="576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T Norms Light" panose="02000503020000020003" pitchFamily="2" charset="-52"/>
              </a:rPr>
              <a:t>Сентябрь 2026 г.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Больше предложений на нашем сайте </a:t>
            </a:r>
            <a:r>
              <a:rPr lang="en-US" sz="1200" dirty="0">
                <a:latin typeface="TT Norms Light" panose="02000503020000020003" pitchFamily="2" charset="-52"/>
              </a:rPr>
              <a:t>– www. esbg.ru</a:t>
            </a:r>
            <a:endParaRPr lang="ru-RU" sz="1200" dirty="0">
              <a:latin typeface="TT Norms Light" panose="02000503020000020003" pitchFamily="2" charset="-52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198611D-8579-4A2D-8BDF-FD8B510261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6" y="4622737"/>
            <a:ext cx="6037047" cy="456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256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45F791-CA10-432A-B105-65BFB3642A74}"/>
              </a:ext>
            </a:extLst>
          </p:cNvPr>
          <p:cNvSpPr txBox="1"/>
          <p:nvPr/>
        </p:nvSpPr>
        <p:spPr>
          <a:xfrm>
            <a:off x="3429000" y="273050"/>
            <a:ext cx="1976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T Norms Light" panose="02000503020000020003" pitchFamily="2" charset="-52"/>
              </a:rPr>
              <a:t>Владимир Чаплыгин</a:t>
            </a:r>
            <a:endParaRPr lang="en-US" sz="1600" dirty="0">
              <a:solidFill>
                <a:schemeClr val="accent5">
                  <a:lumMod val="75000"/>
                </a:schemeClr>
              </a:solidFill>
              <a:latin typeface="TT Norms Light" panose="02000503020000020003" pitchFamily="2" charset="-52"/>
            </a:endParaRPr>
          </a:p>
          <a:p>
            <a:endParaRPr lang="ru-RU" sz="1400" dirty="0">
              <a:solidFill>
                <a:schemeClr val="accent5">
                  <a:lumMod val="75000"/>
                </a:schemeClr>
              </a:solidFill>
              <a:latin typeface="TT Norms Light" panose="02000503020000020003" pitchFamily="2" charset="-52"/>
            </a:endParaRPr>
          </a:p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TT Norms Light" panose="02000503020000020003" pitchFamily="2" charset="-52"/>
              </a:rPr>
              <a:t>+7 914-704-11-58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2741158</a:t>
            </a:r>
            <a:r>
              <a:rPr lang="en-US" sz="1200" dirty="0">
                <a:latin typeface="TT Norms Light" panose="02000503020000020003" pitchFamily="2" charset="-52"/>
              </a:rPr>
              <a:t>@gmail.com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2C9FB8-03FB-40E8-B0C4-E4F668C0D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7" y="273050"/>
            <a:ext cx="758070" cy="69360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34593CA-1EDE-4A6A-96FD-8585E9592D9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4020" y="378295"/>
            <a:ext cx="720000" cy="720000"/>
          </a:xfrm>
          <a:prstGeom prst="ellipse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9614FC-060F-4CEF-AA6F-75CF521F4E08}"/>
              </a:ext>
            </a:extLst>
          </p:cNvPr>
          <p:cNvSpPr txBox="1"/>
          <p:nvPr/>
        </p:nvSpPr>
        <p:spPr>
          <a:xfrm>
            <a:off x="547234" y="9345613"/>
            <a:ext cx="576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T Norms Light" panose="02000503020000020003" pitchFamily="2" charset="-52"/>
              </a:rPr>
              <a:t>Сентябрь 2026 г.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Больше предложений на нашем сайте </a:t>
            </a:r>
            <a:r>
              <a:rPr lang="en-US" sz="1200" dirty="0">
                <a:latin typeface="TT Norms Light" panose="02000503020000020003" pitchFamily="2" charset="-52"/>
              </a:rPr>
              <a:t>– www. esbg.ru</a:t>
            </a:r>
            <a:endParaRPr lang="ru-RU" sz="1200" dirty="0">
              <a:latin typeface="TT Norms Light" panose="02000503020000020003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7685FB-DA22-488F-B648-C447C11E0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50" y="1316725"/>
            <a:ext cx="5683490" cy="39547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883C83-4B47-4450-BEB0-EF53C4978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7" y="5390866"/>
            <a:ext cx="5683491" cy="395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0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45F791-CA10-432A-B105-65BFB3642A74}"/>
              </a:ext>
            </a:extLst>
          </p:cNvPr>
          <p:cNvSpPr txBox="1"/>
          <p:nvPr/>
        </p:nvSpPr>
        <p:spPr>
          <a:xfrm>
            <a:off x="3429000" y="273050"/>
            <a:ext cx="1976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T Norms Light" panose="02000503020000020003" pitchFamily="2" charset="-52"/>
              </a:rPr>
              <a:t>Владимир Чаплыгин</a:t>
            </a:r>
            <a:endParaRPr lang="en-US" sz="1600" dirty="0">
              <a:solidFill>
                <a:schemeClr val="accent5">
                  <a:lumMod val="75000"/>
                </a:schemeClr>
              </a:solidFill>
              <a:latin typeface="TT Norms Light" panose="02000503020000020003" pitchFamily="2" charset="-52"/>
            </a:endParaRPr>
          </a:p>
          <a:p>
            <a:endParaRPr lang="ru-RU" sz="1400" dirty="0">
              <a:solidFill>
                <a:schemeClr val="accent5">
                  <a:lumMod val="75000"/>
                </a:schemeClr>
              </a:solidFill>
              <a:latin typeface="TT Norms Light" panose="02000503020000020003" pitchFamily="2" charset="-52"/>
            </a:endParaRPr>
          </a:p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TT Norms Light" panose="02000503020000020003" pitchFamily="2" charset="-52"/>
              </a:rPr>
              <a:t>+7 914-704-11-58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2741158</a:t>
            </a:r>
            <a:r>
              <a:rPr lang="en-US" sz="1200" dirty="0">
                <a:latin typeface="TT Norms Light" panose="02000503020000020003" pitchFamily="2" charset="-52"/>
              </a:rPr>
              <a:t>@gmail.com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2C9FB8-03FB-40E8-B0C4-E4F668C0D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7" y="273050"/>
            <a:ext cx="758070" cy="69360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34593CA-1EDE-4A6A-96FD-8585E9592D9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4020" y="378295"/>
            <a:ext cx="720000" cy="720000"/>
          </a:xfrm>
          <a:prstGeom prst="ellipse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21C482-D6E4-4973-841B-C8F8EEABBEB9}"/>
              </a:ext>
            </a:extLst>
          </p:cNvPr>
          <p:cNvSpPr txBox="1"/>
          <p:nvPr/>
        </p:nvSpPr>
        <p:spPr>
          <a:xfrm>
            <a:off x="547234" y="9345613"/>
            <a:ext cx="576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T Norms Light" panose="02000503020000020003" pitchFamily="2" charset="-52"/>
              </a:rPr>
              <a:t>Сентябрь 2026 г.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Больше предложений на нашем сайте </a:t>
            </a:r>
            <a:r>
              <a:rPr lang="en-US" sz="1200" dirty="0">
                <a:latin typeface="TT Norms Light" panose="02000503020000020003" pitchFamily="2" charset="-52"/>
              </a:rPr>
              <a:t>– www. esbg.ru</a:t>
            </a:r>
            <a:endParaRPr lang="ru-RU" sz="1200" dirty="0">
              <a:latin typeface="TT Norms Light" panose="02000503020000020003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FD509A-DC79-4559-A1A0-F599A2C79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338262"/>
            <a:ext cx="5718888" cy="764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24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45F791-CA10-432A-B105-65BFB3642A74}"/>
              </a:ext>
            </a:extLst>
          </p:cNvPr>
          <p:cNvSpPr txBox="1"/>
          <p:nvPr/>
        </p:nvSpPr>
        <p:spPr>
          <a:xfrm>
            <a:off x="3429000" y="273050"/>
            <a:ext cx="1976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T Norms Light" panose="02000503020000020003" pitchFamily="2" charset="-52"/>
              </a:rPr>
              <a:t>Владимир Чаплыгин</a:t>
            </a:r>
            <a:endParaRPr lang="en-US" sz="1600" dirty="0">
              <a:solidFill>
                <a:schemeClr val="accent5">
                  <a:lumMod val="75000"/>
                </a:schemeClr>
              </a:solidFill>
              <a:latin typeface="TT Norms Light" panose="02000503020000020003" pitchFamily="2" charset="-52"/>
            </a:endParaRPr>
          </a:p>
          <a:p>
            <a:endParaRPr lang="ru-RU" sz="1400" dirty="0">
              <a:solidFill>
                <a:schemeClr val="accent5">
                  <a:lumMod val="75000"/>
                </a:schemeClr>
              </a:solidFill>
              <a:latin typeface="TT Norms Light" panose="02000503020000020003" pitchFamily="2" charset="-52"/>
            </a:endParaRPr>
          </a:p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TT Norms Light" panose="02000503020000020003" pitchFamily="2" charset="-52"/>
              </a:rPr>
              <a:t>+7 914-704-11-58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2741158</a:t>
            </a:r>
            <a:r>
              <a:rPr lang="en-US" sz="1200" dirty="0">
                <a:latin typeface="TT Norms Light" panose="02000503020000020003" pitchFamily="2" charset="-52"/>
              </a:rPr>
              <a:t>@gmail.com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2C9FB8-03FB-40E8-B0C4-E4F668C0D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7" y="273050"/>
            <a:ext cx="758070" cy="6936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FAFBBC-0F02-493C-BAC8-9EF2119CD712}"/>
              </a:ext>
            </a:extLst>
          </p:cNvPr>
          <p:cNvSpPr txBox="1"/>
          <p:nvPr/>
        </p:nvSpPr>
        <p:spPr>
          <a:xfrm>
            <a:off x="518226" y="1852337"/>
            <a:ext cx="608728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T Norms Light" panose="02000503020000020003" pitchFamily="2" charset="-52"/>
              </a:rPr>
              <a:t>Помещение подходит под: 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Медицинскую клинику (ранее была лицензированная клиника)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Офис 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Гостиницу 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Образовательные услуги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Салон красоты 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Другие сферы услуг </a:t>
            </a:r>
          </a:p>
          <a:p>
            <a:pPr algn="just"/>
            <a:endParaRPr lang="ru-RU" sz="1200" dirty="0">
              <a:latin typeface="TT Norms Light" panose="02000503020000020003" pitchFamily="2" charset="-52"/>
            </a:endParaRP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Технические характеристики: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- система пожарной безопасности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- система кондиционирования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- система </a:t>
            </a:r>
            <a:r>
              <a:rPr lang="ru-RU" sz="1200" dirty="0" err="1">
                <a:latin typeface="TT Norms Light" panose="02000503020000020003" pitchFamily="2" charset="-52"/>
              </a:rPr>
              <a:t>приточно</a:t>
            </a:r>
            <a:r>
              <a:rPr lang="ru-RU" sz="1200" dirty="0">
                <a:latin typeface="TT Norms Light" panose="02000503020000020003" pitchFamily="2" charset="-52"/>
              </a:rPr>
              <a:t> – вытяжной вентиляции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- несколько мокрых точек </a:t>
            </a:r>
          </a:p>
          <a:p>
            <a:pPr algn="just"/>
            <a:endParaRPr lang="ru-RU" sz="1200" dirty="0">
              <a:latin typeface="TT Norms Light" panose="02000503020000020003" pitchFamily="2" charset="-52"/>
            </a:endParaRP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Коммерческие условия: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Стоимость предложения: 33 333 333 руб.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Помещение не имеет обременений, документы готовы к продаже.</a:t>
            </a:r>
          </a:p>
          <a:p>
            <a:pPr algn="just"/>
            <a:r>
              <a:rPr lang="ru-RU" sz="1200" dirty="0">
                <a:latin typeface="TT Norms Light" panose="02000503020000020003" pitchFamily="2" charset="-52"/>
              </a:rPr>
              <a:t>Условия по способам расчёта гибкие и обсуждаемые.</a:t>
            </a:r>
          </a:p>
          <a:p>
            <a:pPr algn="just"/>
            <a:endParaRPr lang="ru-RU" sz="1200" dirty="0">
              <a:latin typeface="TT Norms Light" panose="02000503020000020003" pitchFamily="2" charset="-52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AF24351-8D90-4481-ACA8-C299075161E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4020" y="378295"/>
            <a:ext cx="720000" cy="720000"/>
          </a:xfrm>
          <a:prstGeom prst="ellipse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6887390-1F18-492B-B942-66842128BEA3}"/>
              </a:ext>
            </a:extLst>
          </p:cNvPr>
          <p:cNvSpPr/>
          <p:nvPr/>
        </p:nvSpPr>
        <p:spPr>
          <a:xfrm>
            <a:off x="-1" y="1285105"/>
            <a:ext cx="6858001" cy="5322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00DA1D-8797-487A-B9FC-809666BD9259}"/>
              </a:ext>
            </a:extLst>
          </p:cNvPr>
          <p:cNvSpPr txBox="1"/>
          <p:nvPr/>
        </p:nvSpPr>
        <p:spPr>
          <a:xfrm>
            <a:off x="549275" y="1285105"/>
            <a:ext cx="5327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T Norms Light" panose="02000503020000020003" pitchFamily="2" charset="-52"/>
              </a:rPr>
              <a:t>Продажа помещения в центре Владивостока</a:t>
            </a:r>
          </a:p>
          <a:p>
            <a:r>
              <a:rPr lang="ru-RU" sz="1200" b="1" dirty="0">
                <a:latin typeface="TT Norms Light" panose="02000503020000020003" pitchFamily="2" charset="-52"/>
              </a:rPr>
              <a:t>1-2-ой этаж, 3 отдельных входа.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1D66C3-AAE0-4B55-AC85-77EA4467938C}"/>
              </a:ext>
            </a:extLst>
          </p:cNvPr>
          <p:cNvSpPr txBox="1"/>
          <p:nvPr/>
        </p:nvSpPr>
        <p:spPr>
          <a:xfrm>
            <a:off x="547234" y="9345613"/>
            <a:ext cx="576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T Norms Light" panose="02000503020000020003" pitchFamily="2" charset="-52"/>
              </a:rPr>
              <a:t>Сентябрь 2026 г.</a:t>
            </a:r>
          </a:p>
          <a:p>
            <a:r>
              <a:rPr lang="ru-RU" sz="1200" dirty="0">
                <a:latin typeface="TT Norms Light" panose="02000503020000020003" pitchFamily="2" charset="-52"/>
              </a:rPr>
              <a:t>Больше предложений на нашем сайте </a:t>
            </a:r>
            <a:r>
              <a:rPr lang="en-US" sz="1200" dirty="0">
                <a:latin typeface="TT Norms Light" panose="02000503020000020003" pitchFamily="2" charset="-52"/>
              </a:rPr>
              <a:t>– www. esbg.ru</a:t>
            </a:r>
            <a:endParaRPr lang="ru-RU" sz="1200" dirty="0">
              <a:latin typeface="TT Norms Light" panose="02000503020000020003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8973725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278</Words>
  <Application>Microsoft Office PowerPoint</Application>
  <PresentationFormat>Лист A4 (210x297 мм)</PresentationFormat>
  <Paragraphs>59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TT Norms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Kirill Tremba</dc:creator>
  <cp:lastModifiedBy>v.chapligin</cp:lastModifiedBy>
  <cp:revision>32</cp:revision>
  <dcterms:created xsi:type="dcterms:W3CDTF">2025-06-08T06:58:39Z</dcterms:created>
  <dcterms:modified xsi:type="dcterms:W3CDTF">2026-09-07T03:06:58Z</dcterms:modified>
</cp:coreProperties>
</file>